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67" r:id="rId13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200" y="-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0319621F-7110-4A95-88AE-02E5AE8E0281}" type="datetimeFigureOut">
              <a:rPr lang="fa-IR" smtClean="0"/>
              <a:t>03/08/1442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87BEB79F-E3FC-4DA0-AD78-BE05DB4D083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42436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C54C-6F90-4BC8-9F23-3864F28047A8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06BF-5C18-4464-ABB1-D5AAA69D8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09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C54C-6F90-4BC8-9F23-3864F28047A8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06BF-5C18-4464-ABB1-D5AAA69D8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8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C54C-6F90-4BC8-9F23-3864F28047A8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06BF-5C18-4464-ABB1-D5AAA69D8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855" y="1070806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C54C-6F90-4BC8-9F23-3864F28047A8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06BF-5C18-4464-ABB1-D5AAA69D8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8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C54C-6F90-4BC8-9F23-3864F28047A8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06BF-5C18-4464-ABB1-D5AAA69D8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71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C54C-6F90-4BC8-9F23-3864F28047A8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06BF-5C18-4464-ABB1-D5AAA69D8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33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C54C-6F90-4BC8-9F23-3864F28047A8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06BF-5C18-4464-ABB1-D5AAA69D8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1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C54C-6F90-4BC8-9F23-3864F28047A8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06BF-5C18-4464-ABB1-D5AAA69D8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93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C54C-6F90-4BC8-9F23-3864F28047A8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06BF-5C18-4464-ABB1-D5AAA69D8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1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C54C-6F90-4BC8-9F23-3864F28047A8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06BF-5C18-4464-ABB1-D5AAA69D8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56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C54C-6F90-4BC8-9F23-3864F28047A8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06BF-5C18-4464-ABB1-D5AAA69D8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2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BC54C-6F90-4BC8-9F23-3864F28047A8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E06BF-5C18-4464-ABB1-D5AAA69D8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7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4864" y="2639291"/>
            <a:ext cx="35076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6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67503" y="2036231"/>
            <a:ext cx="5100646" cy="36724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a-IR" sz="7200" b="1" dirty="0" smtClean="0">
                <a:latin typeface="IranNastaliq" pitchFamily="18" charset="0"/>
                <a:cs typeface="IranNastaliq" pitchFamily="18" charset="0"/>
              </a:rPr>
              <a:t/>
            </a:r>
            <a:br>
              <a:rPr lang="fa-IR" sz="7200" b="1" dirty="0" smtClean="0">
                <a:latin typeface="IranNastaliq" pitchFamily="18" charset="0"/>
                <a:cs typeface="IranNastaliq" pitchFamily="18" charset="0"/>
              </a:rPr>
            </a:br>
            <a:r>
              <a:rPr lang="fa-IR" sz="7200" b="1" dirty="0" smtClean="0">
                <a:latin typeface="IranNastaliq" pitchFamily="18" charset="0"/>
                <a:cs typeface="IranNastaliq" pitchFamily="18" charset="0"/>
              </a:rPr>
              <a:t>بسم الله الرحمن الرحیم</a:t>
            </a:r>
            <a:br>
              <a:rPr lang="fa-IR" sz="7200" b="1" dirty="0" smtClean="0">
                <a:latin typeface="IranNastaliq" pitchFamily="18" charset="0"/>
                <a:cs typeface="IranNastaliq" pitchFamily="18" charset="0"/>
              </a:rPr>
            </a:br>
            <a:r>
              <a:rPr lang="fa-IR" sz="7200" b="1" dirty="0" smtClean="0">
                <a:latin typeface="IranNastaliq" pitchFamily="18" charset="0"/>
                <a:cs typeface="IranNastaliq" pitchFamily="18" charset="0"/>
              </a:rPr>
              <a:t>(اختیاری)</a:t>
            </a:r>
            <a:br>
              <a:rPr lang="fa-IR" sz="7200" b="1" dirty="0" smtClean="0">
                <a:latin typeface="IranNastaliq" pitchFamily="18" charset="0"/>
                <a:cs typeface="IranNastaliq" pitchFamily="18" charset="0"/>
              </a:rPr>
            </a:br>
            <a:endParaRPr lang="en-US" sz="7200" b="1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5676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947452"/>
          </a:xfr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3200" dirty="0" smtClean="0">
                <a:cs typeface="B Titr" panose="00000700000000000000" pitchFamily="2" charset="-78"/>
              </a:rPr>
              <a:t>جمع بندی یافته‌های پژوهش</a:t>
            </a:r>
            <a:endParaRPr lang="en-US" sz="3200" dirty="0" smtClean="0">
              <a:cs typeface="B Titr" panose="00000700000000000000" pitchFamily="2" charset="-78"/>
            </a:endParaRPr>
          </a:p>
          <a:p>
            <a:endParaRPr lang="en-US" dirty="0" smtClean="0">
              <a:solidFill>
                <a:schemeClr val="accent4"/>
              </a:solidFill>
              <a:cs typeface="B Titr" panose="00000700000000000000" pitchFamily="2" charset="-78"/>
            </a:endParaRPr>
          </a:p>
          <a:p>
            <a:endParaRPr lang="en-US" dirty="0" smtClean="0">
              <a:solidFill>
                <a:schemeClr val="accent4"/>
              </a:solidFill>
              <a:cs typeface="B Titr" panose="00000700000000000000" pitchFamily="2" charset="-78"/>
            </a:endParaRPr>
          </a:p>
          <a:p>
            <a:endParaRPr lang="en-US" dirty="0" smtClean="0">
              <a:solidFill>
                <a:schemeClr val="accent4"/>
              </a:solidFill>
              <a:cs typeface="B Titr" panose="00000700000000000000" pitchFamily="2" charset="-78"/>
            </a:endParaRPr>
          </a:p>
          <a:p>
            <a:endParaRPr lang="en-US" dirty="0" smtClean="0">
              <a:solidFill>
                <a:schemeClr val="accent4"/>
              </a:solidFill>
              <a:cs typeface="B Titr" panose="00000700000000000000" pitchFamily="2" charset="-78"/>
            </a:endParaRPr>
          </a:p>
          <a:p>
            <a:endParaRPr lang="fa-IR" dirty="0">
              <a:solidFill>
                <a:schemeClr val="accent4"/>
              </a:solidFill>
              <a:cs typeface="B Titr" panose="00000700000000000000" pitchFamily="2" charset="-78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83029" y="3040547"/>
            <a:ext cx="9100457" cy="31364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2000" dirty="0" smtClean="0">
                <a:cs typeface="B Nazanin" panose="00000400000000000000" pitchFamily="2" charset="-78"/>
              </a:rPr>
              <a:t>جمع بندی کلی از نتایج پژوهش ارائه گردد</a:t>
            </a:r>
          </a:p>
          <a:p>
            <a:pPr algn="r" rtl="1"/>
            <a:r>
              <a:rPr lang="fa-IR" sz="2000" dirty="0" smtClean="0">
                <a:cs typeface="B Nazanin" panose="00000400000000000000" pitchFamily="2" charset="-78"/>
              </a:rPr>
              <a:t>تطبیقی کلی با مبانی نظری و پیشینه ها و مقایسه با آن صورت گیرد.</a:t>
            </a:r>
            <a:endParaRPr lang="fa-IR" sz="2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460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66"/>
            <a:ext cx="9906000" cy="6878966"/>
          </a:xfr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accent4"/>
              </a:solidFill>
              <a:cs typeface="B Titr" panose="00000700000000000000" pitchFamily="2" charset="-78"/>
            </a:endParaRPr>
          </a:p>
          <a:p>
            <a:r>
              <a:rPr lang="fa-IR" sz="3200" dirty="0" smtClean="0">
                <a:cs typeface="B Titr" panose="00000700000000000000" pitchFamily="2" charset="-78"/>
              </a:rPr>
              <a:t>راهبردهای پیشنهادی</a:t>
            </a:r>
            <a:endParaRPr lang="en-US" sz="3200" dirty="0" smtClean="0">
              <a:cs typeface="B Titr" panose="00000700000000000000" pitchFamily="2" charset="-78"/>
            </a:endParaRPr>
          </a:p>
          <a:p>
            <a:endParaRPr lang="en-US" dirty="0" smtClean="0">
              <a:solidFill>
                <a:schemeClr val="accent4"/>
              </a:solidFill>
              <a:cs typeface="B Titr" panose="00000700000000000000" pitchFamily="2" charset="-78"/>
            </a:endParaRPr>
          </a:p>
          <a:p>
            <a:endParaRPr lang="en-US" dirty="0" smtClean="0">
              <a:solidFill>
                <a:schemeClr val="accent4"/>
              </a:solidFill>
              <a:cs typeface="B Titr" panose="00000700000000000000" pitchFamily="2" charset="-78"/>
            </a:endParaRPr>
          </a:p>
          <a:p>
            <a:endParaRPr lang="en-US" dirty="0" smtClean="0">
              <a:solidFill>
                <a:schemeClr val="accent4"/>
              </a:solidFill>
              <a:cs typeface="B Titr" panose="00000700000000000000" pitchFamily="2" charset="-78"/>
            </a:endParaRPr>
          </a:p>
          <a:p>
            <a:endParaRPr lang="en-US" dirty="0" smtClean="0">
              <a:solidFill>
                <a:schemeClr val="accent4"/>
              </a:solidFill>
              <a:cs typeface="B Titr" panose="00000700000000000000" pitchFamily="2" charset="-78"/>
            </a:endParaRPr>
          </a:p>
          <a:p>
            <a:endParaRPr lang="en-US" dirty="0" smtClean="0">
              <a:solidFill>
                <a:schemeClr val="accent4"/>
              </a:solidFill>
              <a:cs typeface="B Titr" panose="00000700000000000000" pitchFamily="2" charset="-78"/>
            </a:endParaRPr>
          </a:p>
          <a:p>
            <a:endParaRPr lang="en-US" dirty="0" smtClean="0">
              <a:solidFill>
                <a:schemeClr val="accent4"/>
              </a:solidFill>
              <a:cs typeface="B Titr" panose="00000700000000000000" pitchFamily="2" charset="-78"/>
            </a:endParaRPr>
          </a:p>
          <a:p>
            <a:endParaRPr lang="fa-IR" dirty="0">
              <a:solidFill>
                <a:schemeClr val="accent4"/>
              </a:solidFill>
              <a:cs typeface="B Titr" panose="00000700000000000000" pitchFamily="2" charset="-78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551111" y="2637945"/>
            <a:ext cx="7673851" cy="331836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fa-IR" sz="2000" dirty="0" smtClean="0">
                <a:cs typeface="B Nazanin" panose="00000400000000000000" pitchFamily="2" charset="-78"/>
              </a:rPr>
              <a:t>مهمترین اسلاید ارائه راهبرد می باشد</a:t>
            </a:r>
          </a:p>
          <a:p>
            <a:pPr algn="just" rtl="1"/>
            <a:r>
              <a:rPr lang="fa-IR" sz="2000" dirty="0" smtClean="0">
                <a:cs typeface="B Nazanin" panose="00000400000000000000" pitchFamily="2" charset="-78"/>
              </a:rPr>
              <a:t>مبتنی بر یافته ها باشد</a:t>
            </a:r>
          </a:p>
          <a:p>
            <a:pPr algn="just" rtl="1"/>
            <a:r>
              <a:rPr lang="fa-IR" sz="2000" dirty="0" smtClean="0">
                <a:cs typeface="B Nazanin" panose="00000400000000000000" pitchFamily="2" charset="-78"/>
              </a:rPr>
              <a:t>تیتروار ارائه گردد</a:t>
            </a:r>
          </a:p>
          <a:p>
            <a:pPr algn="just" rtl="1"/>
            <a:r>
              <a:rPr lang="fa-IR" sz="2000" dirty="0" smtClean="0">
                <a:cs typeface="B Nazanin" panose="00000400000000000000" pitchFamily="2" charset="-78"/>
              </a:rPr>
              <a:t>توضیح داده شده و مثالواره داشته باشد.</a:t>
            </a:r>
          </a:p>
          <a:p>
            <a:pPr algn="just" rtl="1"/>
            <a:r>
              <a:rPr lang="fa-IR" sz="2000" dirty="0" smtClean="0">
                <a:cs typeface="B Nazanin" panose="00000400000000000000" pitchFamily="2" charset="-78"/>
              </a:rPr>
              <a:t>حدالامکان تعداد اسلایدها نبایستی بیشتر از این تعداد تهیه گردد.</a:t>
            </a:r>
            <a:endParaRPr lang="fa-IR" sz="2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28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906000" cy="6828298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a-IR" sz="3200" dirty="0" smtClean="0">
                <a:cs typeface="B Titr" panose="00000700000000000000" pitchFamily="2" charset="-78"/>
              </a:rPr>
              <a:t>چکیده لاتین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63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7999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Arial" panose="020B0604020202020204" pitchFamily="34" charset="0"/>
              <a:buNone/>
            </a:pPr>
            <a:endParaRPr lang="en-US" dirty="0" smtClean="0">
              <a:cs typeface="B Titr" pitchFamily="2" charset="-78"/>
            </a:endParaRPr>
          </a:p>
          <a:p>
            <a:pPr marL="0" indent="0" algn="ctr" rtl="1">
              <a:buFont typeface="Arial" panose="020B0604020202020204" pitchFamily="34" charset="0"/>
              <a:buNone/>
            </a:pPr>
            <a:endParaRPr lang="en-US" dirty="0" smtClean="0">
              <a:cs typeface="B Titr" pitchFamily="2" charset="-78"/>
            </a:endParaRPr>
          </a:p>
          <a:p>
            <a:pPr marL="0" indent="0" algn="ctr" rtl="1">
              <a:buFont typeface="Arial" panose="020B0604020202020204" pitchFamily="34" charset="0"/>
              <a:buNone/>
            </a:pPr>
            <a:r>
              <a:rPr lang="fa-IR" sz="3200" dirty="0" smtClean="0">
                <a:cs typeface="B Titr" pitchFamily="2" charset="-78"/>
              </a:rPr>
              <a:t>عنوان مقاله (فونت </a:t>
            </a:r>
            <a:r>
              <a:rPr lang="en-US" sz="3200" dirty="0" smtClean="0">
                <a:cs typeface="B Titr" pitchFamily="2" charset="-78"/>
              </a:rPr>
              <a:t>B Titr32</a:t>
            </a:r>
            <a:r>
              <a:rPr lang="fa-IR" sz="3200" dirty="0" smtClean="0">
                <a:cs typeface="B Titr" pitchFamily="2" charset="-78"/>
              </a:rPr>
              <a:t>)</a:t>
            </a:r>
            <a:r>
              <a:rPr lang="fa-IR" dirty="0" smtClean="0">
                <a:cs typeface="B Titr" pitchFamily="2" charset="-78"/>
              </a:rPr>
              <a:t/>
            </a:r>
            <a:br>
              <a:rPr lang="fa-IR" dirty="0" smtClean="0">
                <a:cs typeface="B Titr" pitchFamily="2" charset="-78"/>
              </a:rPr>
            </a:br>
            <a:endParaRPr lang="fa-IR" dirty="0" smtClean="0">
              <a:cs typeface="B Titr" pitchFamily="2" charset="-7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a-IR" sz="2600" dirty="0" smtClean="0">
                <a:cs typeface="B Titr" panose="00000700000000000000" pitchFamily="2" charset="-78"/>
              </a:rPr>
              <a:t>نویسنده (یا نویسندگان):</a:t>
            </a:r>
            <a:endParaRPr lang="en-US" sz="2600" dirty="0" smtClean="0">
              <a:cs typeface="B Titr" panose="00000700000000000000" pitchFamily="2" charset="-7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a-I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رشته/مقطع/دانشگاه</a:t>
            </a:r>
          </a:p>
          <a:p>
            <a:pPr algn="ctr"/>
            <a:endParaRPr lang="fa-IR" sz="2400" dirty="0" smtClean="0">
              <a:cs typeface="B Yekan" pitchFamily="2" charset="-78"/>
            </a:endParaRPr>
          </a:p>
          <a:p>
            <a:endParaRPr lang="fa-IR" dirty="0" smtClean="0"/>
          </a:p>
          <a:p>
            <a:pPr algn="ctr"/>
            <a:endParaRPr lang="fa-IR" dirty="0" smtClean="0"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2624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a-IR" sz="3200" dirty="0">
                <a:cs typeface="B Titr" pitchFamily="2" charset="-78"/>
              </a:rPr>
              <a:t>مقدمه (بیان مسئله)</a:t>
            </a:r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3133" y="2543295"/>
            <a:ext cx="8562831" cy="35283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در ارائه اسلایدهای خود به موارد زیر توجه کنید: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fa-IR" dirty="0" smtClean="0">
                <a:cs typeface="B Nazanin" panose="00000400000000000000" pitchFamily="2" charset="-78"/>
              </a:rPr>
              <a:t>از متن کمتر استفاده شده و تیتروار ارائه دهید.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fa-IR" dirty="0" smtClean="0">
                <a:cs typeface="B Nazanin" panose="00000400000000000000" pitchFamily="2" charset="-78"/>
              </a:rPr>
              <a:t>موارد مهم را با رنگ دیگر مشخص کنید.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fa-IR" dirty="0" smtClean="0">
                <a:cs typeface="B Nazanin" panose="00000400000000000000" pitchFamily="2" charset="-78"/>
              </a:rPr>
              <a:t>از عکس، جدول و نمودار بیشتر استفاده کنید.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fa-IR" dirty="0" smtClean="0">
                <a:cs typeface="B Nazanin" panose="00000400000000000000" pitchFamily="2" charset="-78"/>
              </a:rPr>
              <a:t>انیمیشن کمتر به کار برده و به همین فرمت اکتفا کنید.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fa-IR" dirty="0" smtClean="0">
                <a:cs typeface="B Nazanin" panose="00000400000000000000" pitchFamily="2" charset="-78"/>
              </a:rPr>
              <a:t>رنگ بندی این فرمت را تغییر ندهید.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fa-IR" dirty="0" smtClean="0">
                <a:cs typeface="B Nazanin" panose="00000400000000000000" pitchFamily="2" charset="-78"/>
              </a:rPr>
              <a:t>هنگام ارائه از ادبیات علمی و دانشگاهی استفاده گردد.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fa-IR" dirty="0" smtClean="0">
                <a:cs typeface="B Nazanin" panose="00000400000000000000" pitchFamily="2" charset="-78"/>
              </a:rPr>
              <a:t>از فنون شیوا و منظم ارائه و سخنرانی استفاده گردد.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fa-IR" dirty="0" smtClean="0">
                <a:cs typeface="B Nazanin" panose="00000400000000000000" pitchFamily="2" charset="-78"/>
              </a:rPr>
              <a:t>توجه حین ارائه به مخاطبین باشد نه به اسلایدها و رایانه شخصی.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fa-IR" dirty="0" smtClean="0">
                <a:cs typeface="B Nazanin" panose="00000400000000000000" pitchFamily="2" charset="-78"/>
              </a:rPr>
              <a:t>منابع به صورت خلاصه در متن اگر نیاز بود باشد.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fa-IR" dirty="0" smtClean="0">
                <a:cs typeface="B Nazanin" panose="00000400000000000000" pitchFamily="2" charset="-78"/>
              </a:rPr>
              <a:t>مدت هر ارائه در مجموع بین 10 تا 15 دقیقه است.</a:t>
            </a:r>
          </a:p>
        </p:txBody>
      </p:sp>
    </p:spTree>
    <p:extLst>
      <p:ext uri="{BB962C8B-B14F-4D97-AF65-F5344CB8AC3E}">
        <p14:creationId xmlns:p14="http://schemas.microsoft.com/office/powerpoint/2010/main" val="386004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85994"/>
          </a:xfr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1827240" y="1825625"/>
            <a:ext cx="5976664" cy="10834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200" dirty="0">
                <a:latin typeface="+mn-lt"/>
                <a:ea typeface="+mn-ea"/>
                <a:cs typeface="B Titr" pitchFamily="2" charset="-78"/>
              </a:rPr>
              <a:t>اهداف و سؤالات پژوهش</a:t>
            </a:r>
            <a:endParaRPr lang="fa-IR" sz="3200" dirty="0">
              <a:latin typeface="+mn-lt"/>
              <a:ea typeface="+mn-ea"/>
              <a:cs typeface="B Titr" pitchFamily="2" charset="-78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545772" y="2734919"/>
            <a:ext cx="7543800" cy="323435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fa-IR" sz="2000" dirty="0">
                <a:cs typeface="B Nazanin" panose="00000400000000000000" pitchFamily="2" charset="-78"/>
              </a:rPr>
              <a:t>به صورت تیتروار باشد.</a:t>
            </a:r>
          </a:p>
          <a:p>
            <a:pPr algn="just" rtl="1"/>
            <a:r>
              <a:rPr lang="fa-IR" sz="2000" dirty="0">
                <a:cs typeface="B Nazanin" panose="00000400000000000000" pitchFamily="2" charset="-78"/>
              </a:rPr>
              <a:t>هدف کلی و اهداف جزئی ارائه گردد.</a:t>
            </a:r>
          </a:p>
        </p:txBody>
      </p:sp>
    </p:spTree>
    <p:extLst>
      <p:ext uri="{BB962C8B-B14F-4D97-AF65-F5344CB8AC3E}">
        <p14:creationId xmlns:p14="http://schemas.microsoft.com/office/powerpoint/2010/main" val="143656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81"/>
            <a:ext cx="9905999" cy="6833820"/>
          </a:xfr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1997575" y="1832988"/>
            <a:ext cx="6030670" cy="10834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200" dirty="0" smtClean="0">
                <a:cs typeface="B Titr" panose="00000700000000000000" pitchFamily="2" charset="-78"/>
              </a:rPr>
              <a:t>مبانی نظری</a:t>
            </a:r>
            <a:endParaRPr lang="fa-IR" sz="3200" dirty="0">
              <a:cs typeface="B Titr" panose="00000700000000000000" pitchFamily="2" charset="-78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696686" y="2793987"/>
            <a:ext cx="8638791" cy="313315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fa-IR" sz="2000" dirty="0">
                <a:cs typeface="B Nazanin" panose="00000400000000000000" pitchFamily="2" charset="-78"/>
              </a:rPr>
              <a:t>نظریات تیتروار اشاره شده و شرح توضیحات آن به صورت شفاهی ارائه </a:t>
            </a:r>
            <a:r>
              <a:rPr lang="fa-IR" sz="2000" dirty="0" smtClean="0">
                <a:cs typeface="B Nazanin" panose="00000400000000000000" pitchFamily="2" charset="-78"/>
              </a:rPr>
              <a:t>گردد. می </a:t>
            </a:r>
            <a:r>
              <a:rPr lang="fa-IR" sz="2000" dirty="0">
                <a:cs typeface="B Nazanin" panose="00000400000000000000" pitchFamily="2" charset="-78"/>
              </a:rPr>
              <a:t>توانید از دیاگرام و شکل استفاده کنید.</a:t>
            </a:r>
            <a:endParaRPr lang="fa-IR" sz="2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9374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7999"/>
          </a:xfr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3200" dirty="0" smtClean="0">
                <a:cs typeface="B Titr" panose="00000700000000000000" pitchFamily="2" charset="-78"/>
              </a:rPr>
              <a:t>مرور پیشینه های تجربی</a:t>
            </a:r>
            <a:endParaRPr lang="en-US" sz="3200" dirty="0" smtClean="0">
              <a:cs typeface="B Titr" panose="00000700000000000000" pitchFamily="2" charset="-78"/>
            </a:endParaRPr>
          </a:p>
          <a:p>
            <a:endParaRPr lang="en-US" dirty="0" smtClean="0">
              <a:solidFill>
                <a:schemeClr val="accent4"/>
              </a:solidFill>
              <a:cs typeface="B Titr" panose="00000700000000000000" pitchFamily="2" charset="-78"/>
            </a:endParaRPr>
          </a:p>
          <a:p>
            <a:endParaRPr lang="en-US" dirty="0" smtClean="0">
              <a:solidFill>
                <a:schemeClr val="accent4"/>
              </a:solidFill>
              <a:cs typeface="B Titr" panose="00000700000000000000" pitchFamily="2" charset="-78"/>
            </a:endParaRPr>
          </a:p>
          <a:p>
            <a:endParaRPr lang="en-US" dirty="0" smtClean="0">
              <a:solidFill>
                <a:schemeClr val="accent4"/>
              </a:solidFill>
              <a:cs typeface="B Titr" panose="00000700000000000000" pitchFamily="2" charset="-78"/>
            </a:endParaRPr>
          </a:p>
          <a:p>
            <a:endParaRPr lang="en-US" dirty="0" smtClean="0">
              <a:solidFill>
                <a:schemeClr val="accent4"/>
              </a:solidFill>
              <a:cs typeface="B Titr" panose="00000700000000000000" pitchFamily="2" charset="-78"/>
            </a:endParaRPr>
          </a:p>
          <a:p>
            <a:endParaRPr lang="en-US" dirty="0" smtClean="0">
              <a:solidFill>
                <a:schemeClr val="accent4"/>
              </a:solidFill>
              <a:cs typeface="B Titr" panose="00000700000000000000" pitchFamily="2" charset="-78"/>
            </a:endParaRPr>
          </a:p>
          <a:p>
            <a:endParaRPr lang="fa-IR" dirty="0">
              <a:solidFill>
                <a:schemeClr val="accent4"/>
              </a:solidFill>
              <a:cs typeface="B Titr" panose="00000700000000000000" pitchFamily="2" charset="-78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849086" y="2649712"/>
            <a:ext cx="8375877" cy="324036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fa-IR" sz="2000" dirty="0">
                <a:cs typeface="B Nazanin" panose="00000400000000000000" pitchFamily="2" charset="-78"/>
              </a:rPr>
              <a:t>در قالب جدول با سرتیترهای زیر ارائه گردد</a:t>
            </a:r>
          </a:p>
          <a:p>
            <a:pPr algn="just" rtl="1"/>
            <a:r>
              <a:rPr lang="fa-IR" sz="2000" dirty="0">
                <a:cs typeface="B Nazanin" panose="00000400000000000000" pitchFamily="2" charset="-78"/>
              </a:rPr>
              <a:t>سال</a:t>
            </a:r>
          </a:p>
          <a:p>
            <a:pPr algn="just" rtl="1"/>
            <a:r>
              <a:rPr lang="fa-IR" sz="2000" dirty="0">
                <a:cs typeface="B Nazanin" panose="00000400000000000000" pitchFamily="2" charset="-78"/>
              </a:rPr>
              <a:t>محقق(محققان)</a:t>
            </a:r>
          </a:p>
          <a:p>
            <a:pPr algn="just" rtl="1"/>
            <a:r>
              <a:rPr lang="fa-IR" sz="2000" dirty="0">
                <a:cs typeface="B Nazanin" panose="00000400000000000000" pitchFamily="2" charset="-78"/>
              </a:rPr>
              <a:t>عنوان یا شاخص های بررسی شده</a:t>
            </a:r>
          </a:p>
          <a:p>
            <a:pPr algn="just" rtl="1"/>
            <a:r>
              <a:rPr lang="fa-IR" sz="2000" dirty="0">
                <a:cs typeface="B Nazanin" panose="00000400000000000000" pitchFamily="2" charset="-78"/>
              </a:rPr>
              <a:t>روش کلی</a:t>
            </a:r>
          </a:p>
          <a:p>
            <a:pPr algn="just" rtl="1"/>
            <a:r>
              <a:rPr lang="fa-IR" sz="2000" dirty="0">
                <a:cs typeface="B Nazanin" panose="00000400000000000000" pitchFamily="2" charset="-78"/>
              </a:rPr>
              <a:t>نتیجه</a:t>
            </a:r>
          </a:p>
          <a:p>
            <a:pPr algn="just" rtl="1"/>
            <a:r>
              <a:rPr lang="fa-IR" sz="2000" dirty="0">
                <a:cs typeface="B Nazanin" panose="00000400000000000000" pitchFamily="2" charset="-78"/>
              </a:rPr>
              <a:t>در انتها جمع بندی پیشینه ها به صورت کلی ارائه گردد.</a:t>
            </a:r>
          </a:p>
        </p:txBody>
      </p:sp>
    </p:spTree>
    <p:extLst>
      <p:ext uri="{BB962C8B-B14F-4D97-AF65-F5344CB8AC3E}">
        <p14:creationId xmlns:p14="http://schemas.microsoft.com/office/powerpoint/2010/main" val="350902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906000" cy="6858000"/>
          </a:xfr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1652836" y="1561890"/>
            <a:ext cx="5995472" cy="10834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200" dirty="0" smtClean="0">
                <a:cs typeface="B Titr" panose="00000700000000000000" pitchFamily="2" charset="-78"/>
              </a:rPr>
              <a:t>روش شناسی پژوهش</a:t>
            </a:r>
            <a:endParaRPr lang="fa-IR" sz="3200" dirty="0">
              <a:cs typeface="B Titr" panose="00000700000000000000" pitchFamily="2" charset="-78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513258" y="2580624"/>
            <a:ext cx="7311605" cy="346512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fa-IR" sz="2400" dirty="0">
                <a:cs typeface="B Nazanin" panose="00000400000000000000" pitchFamily="2" charset="-78"/>
              </a:rPr>
              <a:t>روش پژوهش</a:t>
            </a:r>
          </a:p>
          <a:p>
            <a:pPr algn="just" rtl="1"/>
            <a:r>
              <a:rPr lang="fa-IR" sz="2400" dirty="0">
                <a:cs typeface="B Nazanin" panose="00000400000000000000" pitchFamily="2" charset="-78"/>
              </a:rPr>
              <a:t>جامعه و نمونه آماری</a:t>
            </a:r>
          </a:p>
          <a:p>
            <a:pPr algn="just" rtl="1"/>
            <a:r>
              <a:rPr lang="fa-IR" sz="2400" dirty="0">
                <a:cs typeface="B Nazanin" panose="00000400000000000000" pitchFamily="2" charset="-78"/>
              </a:rPr>
              <a:t>روش نمونه گیری</a:t>
            </a:r>
          </a:p>
          <a:p>
            <a:pPr algn="just" rtl="1"/>
            <a:r>
              <a:rPr lang="fa-IR" sz="2400" dirty="0">
                <a:cs typeface="B Nazanin" panose="00000400000000000000" pitchFamily="2" charset="-78"/>
              </a:rPr>
              <a:t>مفاهیم اصلی(تیتر وار) توضیحات شفاهی گفته شود.</a:t>
            </a:r>
          </a:p>
          <a:p>
            <a:pPr algn="just" rtl="1"/>
            <a:r>
              <a:rPr lang="fa-IR" sz="2400" dirty="0">
                <a:cs typeface="B Nazanin" panose="00000400000000000000" pitchFamily="2" charset="-78"/>
              </a:rPr>
              <a:t>ابزار و روایی و پایایی آن</a:t>
            </a:r>
          </a:p>
          <a:p>
            <a:pPr algn="just" rtl="1"/>
            <a:r>
              <a:rPr lang="fa-IR" sz="2400" dirty="0">
                <a:cs typeface="B Nazanin" panose="00000400000000000000" pitchFamily="2" charset="-78"/>
              </a:rPr>
              <a:t>روش تجزیه و تحلیل</a:t>
            </a:r>
          </a:p>
          <a:p>
            <a:pPr algn="just" rtl="1"/>
            <a:r>
              <a:rPr lang="fa-IR" sz="2400" dirty="0">
                <a:cs typeface="B Nazanin" panose="00000400000000000000" pitchFamily="2" charset="-78"/>
              </a:rPr>
              <a:t>در هر نوع پژوهش می توانید از روش های مختلف ارائه مطلب در این بخش استفاده کنید</a:t>
            </a:r>
          </a:p>
          <a:p>
            <a:pPr algn="r" rtl="1"/>
            <a:endParaRPr lang="fa-IR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4931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906000" cy="6858000"/>
          </a:xfr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1991268" y="1593063"/>
            <a:ext cx="5923464" cy="10834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200" dirty="0" smtClean="0">
                <a:cs typeface="B Titr" panose="00000700000000000000" pitchFamily="2" charset="-78"/>
              </a:rPr>
              <a:t>یافته های توصیفی</a:t>
            </a:r>
            <a:endParaRPr lang="fa-IR" sz="3200" dirty="0">
              <a:cs typeface="B Titr" panose="00000700000000000000" pitchFamily="2" charset="-78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522514" y="2584820"/>
            <a:ext cx="8621486" cy="345303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2400" dirty="0">
                <a:cs typeface="B Nazanin" panose="00000400000000000000" pitchFamily="2" charset="-78"/>
              </a:rPr>
              <a:t>توصیف در قالب جداول یا نمودارها و ...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تمامی یافته های توصیفی در همین اسلاید بوده و ترجیحاً از نیمیشن استفاده کنید.</a:t>
            </a:r>
            <a:endParaRPr lang="fa-IR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759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45957"/>
          </a:xfr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1868251" y="1690690"/>
            <a:ext cx="5952661" cy="10834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200" dirty="0" smtClean="0">
                <a:cs typeface="B Titr" panose="00000700000000000000" pitchFamily="2" charset="-78"/>
              </a:rPr>
              <a:t>یافته های استنباطی(فرض)</a:t>
            </a:r>
            <a:endParaRPr lang="fa-IR" sz="3200" dirty="0">
              <a:cs typeface="B Titr" panose="00000700000000000000" pitchFamily="2" charset="-78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631371" y="2774158"/>
            <a:ext cx="8479972" cy="331836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2400" dirty="0">
                <a:cs typeface="B Nazanin" panose="00000400000000000000" pitchFamily="2" charset="-78"/>
              </a:rPr>
              <a:t>آزمون ها، مدل ها، نمودارهای یافته های استباطی ارائه و توضیحات به صورت شفاهی بیان شده و بحث شود.</a:t>
            </a:r>
            <a:endParaRPr lang="fa-IR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571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370</Words>
  <Application>Microsoft Office PowerPoint</Application>
  <PresentationFormat>A4 Paper (210x297 mm)</PresentationFormat>
  <Paragraphs>68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زهره کریمی</dc:creator>
  <cp:lastModifiedBy>زهره کریمی</cp:lastModifiedBy>
  <cp:revision>22</cp:revision>
  <dcterms:created xsi:type="dcterms:W3CDTF">2017-04-05T03:10:37Z</dcterms:created>
  <dcterms:modified xsi:type="dcterms:W3CDTF">2020-10-24T14:46:06Z</dcterms:modified>
</cp:coreProperties>
</file>